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EB7EC54-14FD-4B81-BFAA-C3D04E06CD6E}">
  <a:tblStyle styleId="{DEB7EC54-14FD-4B81-BFAA-C3D04E06CD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ato-regular.fntdata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Lato-italic.fntdata"/><Relationship Id="rId10" Type="http://schemas.openxmlformats.org/officeDocument/2006/relationships/slide" Target="slides/slide3.xml"/><Relationship Id="rId32" Type="http://schemas.openxmlformats.org/officeDocument/2006/relationships/font" Target="fonts/Lato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schemas.openxmlformats.org/officeDocument/2006/relationships/font" Target="fonts/Lato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eeexplore.ieee.org/document/7510079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eeexplore.ieee.org/document/7393209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tasr.com/index.php/ETASR/article/view/3357/pdf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7563e9fa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7563e9fa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825b2661e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825b2661e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66794e0ad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c66794e0ad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66794e0a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66794e0a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66794e0ad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c66794e0a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66794e0ad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c66794e0ad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74cf1905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c74cf1905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74cf1905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c74cf1905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888354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888354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c66794e0ad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c66794e0ad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74cf1905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74cf1905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7563e9fa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7563e9fa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c66794e0ad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c66794e0ad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c74cf1905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c74cf1905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c74cf1905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c74cf1905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c74cf1905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c74cf1905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7563e9fa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7563e9fa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7563e9fa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7563e9fa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74cf1905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74cf1905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74cf1905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74cf1905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u="sng">
                <a:solidFill>
                  <a:srgbClr val="0097A7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https://ieeexplore.ieee.org/document/7510079</a:t>
            </a:r>
            <a:r>
              <a:rPr lang="en-GB" sz="1900">
                <a:solidFill>
                  <a:srgbClr val="33333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74cf1905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74cf1905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u="sng">
                <a:solidFill>
                  <a:srgbClr val="0097A7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https://ieeexplore.ieee.org/document/7393209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74cf1905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74cf1905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https://etasr.com/index.php/ETASR/article/view/3357/pdf</a:t>
            </a:r>
            <a:r>
              <a:rPr lang="en-GB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76b10d4c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76b10d4c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19.png"/><Relationship Id="rId6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9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5.jpg"/><Relationship Id="rId6" Type="http://schemas.openxmlformats.org/officeDocument/2006/relationships/image" Target="../media/image6.png"/><Relationship Id="rId7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hyperlink" Target="https://medium.com/swlh/running-a-convolutional-neural-network-on-raspberry-pi-4fc5bd80aa4d" TargetMode="External"/><Relationship Id="rId1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ieeexplore.ieee.org/author/37085806977" TargetMode="External"/><Relationship Id="rId4" Type="http://schemas.openxmlformats.org/officeDocument/2006/relationships/hyperlink" Target="https://ieeexplore.ieee.org/author/37085776930" TargetMode="External"/><Relationship Id="rId9" Type="http://schemas.openxmlformats.org/officeDocument/2006/relationships/hyperlink" Target="https://ieeexplore.ieee.org/xpl/conhome/7386242/proceeding" TargetMode="External"/><Relationship Id="rId5" Type="http://schemas.openxmlformats.org/officeDocument/2006/relationships/hyperlink" Target="https://ieeexplore.ieee.org/xpl/conhome/7504798/proceeding" TargetMode="External"/><Relationship Id="rId6" Type="http://schemas.openxmlformats.org/officeDocument/2006/relationships/hyperlink" Target="https://ieeexplore.ieee.org/author/37085611294" TargetMode="External"/><Relationship Id="rId7" Type="http://schemas.openxmlformats.org/officeDocument/2006/relationships/hyperlink" Target="https://ieeexplore.ieee.org/author/37085363219" TargetMode="External"/><Relationship Id="rId8" Type="http://schemas.openxmlformats.org/officeDocument/2006/relationships/hyperlink" Target="https://ieeexplore.ieee.org/author/37344479100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ieeexplore.ieee.org/author/37085806977" TargetMode="External"/><Relationship Id="rId4" Type="http://schemas.openxmlformats.org/officeDocument/2006/relationships/hyperlink" Target="https://ieeexplore.ieee.org/author/37085776930" TargetMode="External"/><Relationship Id="rId5" Type="http://schemas.openxmlformats.org/officeDocument/2006/relationships/hyperlink" Target="https://ieeexplore.ieee.org/xpl/conhome/7504798/proceeding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ieeexplore.ieee.org/author/37085611294" TargetMode="External"/><Relationship Id="rId4" Type="http://schemas.openxmlformats.org/officeDocument/2006/relationships/hyperlink" Target="https://ieeexplore.ieee.org/author/37085363219" TargetMode="External"/><Relationship Id="rId5" Type="http://schemas.openxmlformats.org/officeDocument/2006/relationships/hyperlink" Target="https://ieeexplore.ieee.org/author/37344479100" TargetMode="External"/><Relationship Id="rId6" Type="http://schemas.openxmlformats.org/officeDocument/2006/relationships/hyperlink" Target="https://ieeexplore.ieee.org/xpl/conhome/7386242/proceeding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/>
        </p:nvSpPr>
        <p:spPr>
          <a:xfrm>
            <a:off x="609600" y="1828775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b="1" sz="4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6"/>
          <p:cNvSpPr txBox="1"/>
          <p:nvPr/>
        </p:nvSpPr>
        <p:spPr>
          <a:xfrm>
            <a:off x="1633325" y="3638875"/>
            <a:ext cx="6400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 Credits</a:t>
            </a:r>
            <a:endParaRPr sz="3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es logo.png" id="107" name="Google Shape;1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25" y="915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108" name="Google Shape;10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4125" y="2058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6"/>
          <p:cNvSpPr/>
          <p:nvPr/>
        </p:nvSpPr>
        <p:spPr>
          <a:xfrm>
            <a:off x="3793650" y="3096550"/>
            <a:ext cx="15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0000"/>
                </a:solidFill>
              </a:rPr>
              <a:t>309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6"/>
          <p:cNvSpPr txBox="1"/>
          <p:nvPr/>
        </p:nvSpPr>
        <p:spPr>
          <a:xfrm>
            <a:off x="6477000" y="465010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381000" y="465010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17/03/2021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6"/>
          <p:cNvSpPr txBox="1"/>
          <p:nvPr/>
        </p:nvSpPr>
        <p:spPr>
          <a:xfrm>
            <a:off x="3174875" y="4650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/>
        </p:nvSpPr>
        <p:spPr>
          <a:xfrm>
            <a:off x="1744110" y="184450"/>
            <a:ext cx="6144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Diagram</a:t>
            </a:r>
            <a:endParaRPr sz="4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es logo.png" id="214" name="Google Shape;21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25" y="915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215" name="Google Shape;21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4125" y="20582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9300" y="1280350"/>
            <a:ext cx="6794825" cy="34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/>
          <p:nvPr/>
        </p:nvSpPr>
        <p:spPr>
          <a:xfrm>
            <a:off x="6658375" y="44928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 txBox="1"/>
          <p:nvPr/>
        </p:nvSpPr>
        <p:spPr>
          <a:xfrm>
            <a:off x="2978700" y="45688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311700" y="4568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17/03/2021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/>
        </p:nvSpPr>
        <p:spPr>
          <a:xfrm>
            <a:off x="271375" y="474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RECAP</a:t>
            </a:r>
            <a:endParaRPr b="1" sz="2800">
              <a:solidFill>
                <a:srgbClr val="000000"/>
              </a:solidFill>
            </a:endParaRPr>
          </a:p>
        </p:txBody>
      </p:sp>
      <p:pic>
        <p:nvPicPr>
          <p:cNvPr descr="pes logo.png" id="225" name="Google Shape;22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25" y="915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226" name="Google Shape;22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4125" y="2058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6"/>
          <p:cNvSpPr txBox="1"/>
          <p:nvPr/>
        </p:nvSpPr>
        <p:spPr>
          <a:xfrm>
            <a:off x="6658375" y="44928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2978700" y="45688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311700" y="4568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17/03/2021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6"/>
          <p:cNvSpPr txBox="1"/>
          <p:nvPr/>
        </p:nvSpPr>
        <p:spPr>
          <a:xfrm>
            <a:off x="749250" y="1234525"/>
            <a:ext cx="7645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Dataset - 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BCI Competition 2008 – Graz data set A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Pre-processing - event extraction, bandpass filtering, channel selection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extraction - Wavelet packet decomposition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 architecture is used to classify the 4 classes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Summary: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○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layers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■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layer-124 neurons, dropout:0.5, Activation function: Relu.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■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hidden layers-124 neurons, dropout:0.5, Activation function: Relu, L2 regularisation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■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layer-4 neurons, Activation function: Softmax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○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Optimizer - Rmsprop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○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- 0.710345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Assembling hardware components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Detecting blue colored objects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/>
        </p:nvSpPr>
        <p:spPr>
          <a:xfrm>
            <a:off x="271375" y="501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 u="sng"/>
              <a:t>MODEL</a:t>
            </a:r>
            <a:endParaRPr b="1" sz="2800" u="sng">
              <a:solidFill>
                <a:srgbClr val="000000"/>
              </a:solidFill>
            </a:endParaRPr>
          </a:p>
        </p:txBody>
      </p:sp>
      <p:pic>
        <p:nvPicPr>
          <p:cNvPr descr="pes logo.png" id="236" name="Google Shape;23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25" y="915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237" name="Google Shape;23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4125" y="2058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 txBox="1"/>
          <p:nvPr/>
        </p:nvSpPr>
        <p:spPr>
          <a:xfrm>
            <a:off x="6658375" y="44928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7"/>
          <p:cNvSpPr txBox="1"/>
          <p:nvPr/>
        </p:nvSpPr>
        <p:spPr>
          <a:xfrm>
            <a:off x="2978700" y="45688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311700" y="4568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17/03/2021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7"/>
          <p:cNvSpPr/>
          <p:nvPr/>
        </p:nvSpPr>
        <p:spPr>
          <a:xfrm>
            <a:off x="2403050" y="1388167"/>
            <a:ext cx="381000" cy="302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/>
          <p:nvPr/>
        </p:nvSpPr>
        <p:spPr>
          <a:xfrm>
            <a:off x="2403050" y="1822333"/>
            <a:ext cx="381000" cy="302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7"/>
          <p:cNvSpPr/>
          <p:nvPr/>
        </p:nvSpPr>
        <p:spPr>
          <a:xfrm>
            <a:off x="2403050" y="2256498"/>
            <a:ext cx="381000" cy="302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7"/>
          <p:cNvSpPr/>
          <p:nvPr/>
        </p:nvSpPr>
        <p:spPr>
          <a:xfrm>
            <a:off x="2403050" y="3073186"/>
            <a:ext cx="381000" cy="302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7"/>
          <p:cNvSpPr/>
          <p:nvPr/>
        </p:nvSpPr>
        <p:spPr>
          <a:xfrm>
            <a:off x="2403050" y="3535487"/>
            <a:ext cx="381000" cy="302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37"/>
          <p:cNvCxnSpPr/>
          <p:nvPr/>
        </p:nvCxnSpPr>
        <p:spPr>
          <a:xfrm>
            <a:off x="2593608" y="2662443"/>
            <a:ext cx="0" cy="30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47" name="Google Shape;247;p37"/>
          <p:cNvSpPr/>
          <p:nvPr/>
        </p:nvSpPr>
        <p:spPr>
          <a:xfrm>
            <a:off x="3766036" y="1388153"/>
            <a:ext cx="381000" cy="302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7"/>
          <p:cNvSpPr/>
          <p:nvPr/>
        </p:nvSpPr>
        <p:spPr>
          <a:xfrm>
            <a:off x="3766036" y="1822319"/>
            <a:ext cx="381000" cy="302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7"/>
          <p:cNvSpPr/>
          <p:nvPr/>
        </p:nvSpPr>
        <p:spPr>
          <a:xfrm>
            <a:off x="3766036" y="2256484"/>
            <a:ext cx="381000" cy="302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3766036" y="3073172"/>
            <a:ext cx="381000" cy="302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7"/>
          <p:cNvSpPr/>
          <p:nvPr/>
        </p:nvSpPr>
        <p:spPr>
          <a:xfrm>
            <a:off x="3766036" y="3535472"/>
            <a:ext cx="381000" cy="302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37"/>
          <p:cNvCxnSpPr/>
          <p:nvPr/>
        </p:nvCxnSpPr>
        <p:spPr>
          <a:xfrm>
            <a:off x="3956594" y="2662429"/>
            <a:ext cx="0" cy="30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3" name="Google Shape;253;p37"/>
          <p:cNvSpPr/>
          <p:nvPr/>
        </p:nvSpPr>
        <p:spPr>
          <a:xfrm>
            <a:off x="5169813" y="1386725"/>
            <a:ext cx="381000" cy="302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7"/>
          <p:cNvSpPr/>
          <p:nvPr/>
        </p:nvSpPr>
        <p:spPr>
          <a:xfrm>
            <a:off x="5169813" y="1820890"/>
            <a:ext cx="381000" cy="302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7"/>
          <p:cNvSpPr/>
          <p:nvPr/>
        </p:nvSpPr>
        <p:spPr>
          <a:xfrm>
            <a:off x="5169813" y="2255056"/>
            <a:ext cx="381000" cy="302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5169813" y="3071744"/>
            <a:ext cx="381000" cy="302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7"/>
          <p:cNvSpPr/>
          <p:nvPr/>
        </p:nvSpPr>
        <p:spPr>
          <a:xfrm>
            <a:off x="5169813" y="3534044"/>
            <a:ext cx="381000" cy="302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37"/>
          <p:cNvCxnSpPr/>
          <p:nvPr/>
        </p:nvCxnSpPr>
        <p:spPr>
          <a:xfrm>
            <a:off x="5360371" y="2661000"/>
            <a:ext cx="0" cy="30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9" name="Google Shape;259;p37"/>
          <p:cNvSpPr/>
          <p:nvPr/>
        </p:nvSpPr>
        <p:spPr>
          <a:xfrm>
            <a:off x="6119176" y="1657364"/>
            <a:ext cx="381000" cy="302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7"/>
          <p:cNvSpPr/>
          <p:nvPr/>
        </p:nvSpPr>
        <p:spPr>
          <a:xfrm>
            <a:off x="6119176" y="2091473"/>
            <a:ext cx="381000" cy="302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7"/>
          <p:cNvSpPr/>
          <p:nvPr/>
        </p:nvSpPr>
        <p:spPr>
          <a:xfrm>
            <a:off x="6119176" y="2596418"/>
            <a:ext cx="381000" cy="302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"/>
          <p:cNvSpPr/>
          <p:nvPr/>
        </p:nvSpPr>
        <p:spPr>
          <a:xfrm>
            <a:off x="6119176" y="3101364"/>
            <a:ext cx="381000" cy="302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37"/>
          <p:cNvCxnSpPr>
            <a:stCxn id="241" idx="6"/>
            <a:endCxn id="247" idx="2"/>
          </p:cNvCxnSpPr>
          <p:nvPr/>
        </p:nvCxnSpPr>
        <p:spPr>
          <a:xfrm>
            <a:off x="2784050" y="1539217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7"/>
          <p:cNvCxnSpPr>
            <a:stCxn id="241" idx="6"/>
            <a:endCxn id="248" idx="2"/>
          </p:cNvCxnSpPr>
          <p:nvPr/>
        </p:nvCxnSpPr>
        <p:spPr>
          <a:xfrm>
            <a:off x="2784050" y="1539217"/>
            <a:ext cx="981900" cy="4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37"/>
          <p:cNvCxnSpPr>
            <a:stCxn id="241" idx="6"/>
            <a:endCxn id="249" idx="3"/>
          </p:cNvCxnSpPr>
          <p:nvPr/>
        </p:nvCxnSpPr>
        <p:spPr>
          <a:xfrm>
            <a:off x="2784050" y="1539217"/>
            <a:ext cx="1037700" cy="9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37"/>
          <p:cNvCxnSpPr>
            <a:stCxn id="241" idx="6"/>
            <a:endCxn id="250" idx="1"/>
          </p:cNvCxnSpPr>
          <p:nvPr/>
        </p:nvCxnSpPr>
        <p:spPr>
          <a:xfrm>
            <a:off x="2784050" y="1539217"/>
            <a:ext cx="1037700" cy="15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37"/>
          <p:cNvCxnSpPr>
            <a:stCxn id="241" idx="6"/>
            <a:endCxn id="251" idx="1"/>
          </p:cNvCxnSpPr>
          <p:nvPr/>
        </p:nvCxnSpPr>
        <p:spPr>
          <a:xfrm>
            <a:off x="2784050" y="1539217"/>
            <a:ext cx="1037700" cy="204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7"/>
          <p:cNvCxnSpPr>
            <a:stCxn id="242" idx="6"/>
            <a:endCxn id="247" idx="2"/>
          </p:cNvCxnSpPr>
          <p:nvPr/>
        </p:nvCxnSpPr>
        <p:spPr>
          <a:xfrm flipH="1" rot="10800000">
            <a:off x="2784050" y="1539283"/>
            <a:ext cx="981900" cy="4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37"/>
          <p:cNvCxnSpPr>
            <a:stCxn id="242" idx="6"/>
            <a:endCxn id="248" idx="2"/>
          </p:cNvCxnSpPr>
          <p:nvPr/>
        </p:nvCxnSpPr>
        <p:spPr>
          <a:xfrm>
            <a:off x="2784050" y="1973383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37"/>
          <p:cNvCxnSpPr>
            <a:stCxn id="242" idx="6"/>
            <a:endCxn id="249" idx="2"/>
          </p:cNvCxnSpPr>
          <p:nvPr/>
        </p:nvCxnSpPr>
        <p:spPr>
          <a:xfrm>
            <a:off x="2784050" y="1973383"/>
            <a:ext cx="981900" cy="4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37"/>
          <p:cNvCxnSpPr>
            <a:stCxn id="242" idx="6"/>
            <a:endCxn id="250" idx="1"/>
          </p:cNvCxnSpPr>
          <p:nvPr/>
        </p:nvCxnSpPr>
        <p:spPr>
          <a:xfrm>
            <a:off x="2784050" y="1973383"/>
            <a:ext cx="1037700" cy="11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37"/>
          <p:cNvCxnSpPr>
            <a:stCxn id="242" idx="6"/>
            <a:endCxn id="251" idx="1"/>
          </p:cNvCxnSpPr>
          <p:nvPr/>
        </p:nvCxnSpPr>
        <p:spPr>
          <a:xfrm>
            <a:off x="2784050" y="1973383"/>
            <a:ext cx="1037700" cy="16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7"/>
          <p:cNvCxnSpPr>
            <a:stCxn id="243" idx="7"/>
            <a:endCxn id="247" idx="2"/>
          </p:cNvCxnSpPr>
          <p:nvPr/>
        </p:nvCxnSpPr>
        <p:spPr>
          <a:xfrm flipH="1" rot="10800000">
            <a:off x="2728254" y="1539340"/>
            <a:ext cx="1037700" cy="76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37"/>
          <p:cNvCxnSpPr>
            <a:stCxn id="243" idx="7"/>
            <a:endCxn id="248" idx="2"/>
          </p:cNvCxnSpPr>
          <p:nvPr/>
        </p:nvCxnSpPr>
        <p:spPr>
          <a:xfrm flipH="1" rot="10800000">
            <a:off x="2728254" y="1973440"/>
            <a:ext cx="103770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37"/>
          <p:cNvCxnSpPr>
            <a:stCxn id="243" idx="7"/>
            <a:endCxn id="249" idx="2"/>
          </p:cNvCxnSpPr>
          <p:nvPr/>
        </p:nvCxnSpPr>
        <p:spPr>
          <a:xfrm>
            <a:off x="2728254" y="2300740"/>
            <a:ext cx="1037700" cy="10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37"/>
          <p:cNvCxnSpPr>
            <a:stCxn id="243" idx="7"/>
            <a:endCxn id="250" idx="1"/>
          </p:cNvCxnSpPr>
          <p:nvPr/>
        </p:nvCxnSpPr>
        <p:spPr>
          <a:xfrm>
            <a:off x="2728254" y="2300740"/>
            <a:ext cx="1093500" cy="81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37"/>
          <p:cNvCxnSpPr>
            <a:stCxn id="243" idx="7"/>
            <a:endCxn id="251" idx="1"/>
          </p:cNvCxnSpPr>
          <p:nvPr/>
        </p:nvCxnSpPr>
        <p:spPr>
          <a:xfrm>
            <a:off x="2728254" y="2300740"/>
            <a:ext cx="1093500" cy="12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37"/>
          <p:cNvCxnSpPr>
            <a:stCxn id="244" idx="7"/>
            <a:endCxn id="247" idx="2"/>
          </p:cNvCxnSpPr>
          <p:nvPr/>
        </p:nvCxnSpPr>
        <p:spPr>
          <a:xfrm flipH="1" rot="10800000">
            <a:off x="2728254" y="1539128"/>
            <a:ext cx="1037700" cy="15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37"/>
          <p:cNvCxnSpPr>
            <a:stCxn id="244" idx="7"/>
            <a:endCxn id="248" idx="2"/>
          </p:cNvCxnSpPr>
          <p:nvPr/>
        </p:nvCxnSpPr>
        <p:spPr>
          <a:xfrm flipH="1" rot="10800000">
            <a:off x="2728254" y="1973228"/>
            <a:ext cx="1037700" cy="11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37"/>
          <p:cNvCxnSpPr>
            <a:stCxn id="244" idx="7"/>
            <a:endCxn id="249" idx="2"/>
          </p:cNvCxnSpPr>
          <p:nvPr/>
        </p:nvCxnSpPr>
        <p:spPr>
          <a:xfrm flipH="1" rot="10800000">
            <a:off x="2728254" y="2407628"/>
            <a:ext cx="1037700" cy="70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37"/>
          <p:cNvCxnSpPr>
            <a:stCxn id="244" idx="7"/>
            <a:endCxn id="250" idx="1"/>
          </p:cNvCxnSpPr>
          <p:nvPr/>
        </p:nvCxnSpPr>
        <p:spPr>
          <a:xfrm>
            <a:off x="2728254" y="3117428"/>
            <a:ext cx="109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37"/>
          <p:cNvCxnSpPr>
            <a:stCxn id="244" idx="7"/>
            <a:endCxn id="251" idx="1"/>
          </p:cNvCxnSpPr>
          <p:nvPr/>
        </p:nvCxnSpPr>
        <p:spPr>
          <a:xfrm>
            <a:off x="2728254" y="3117428"/>
            <a:ext cx="1093500" cy="4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37"/>
          <p:cNvCxnSpPr>
            <a:stCxn id="245" idx="7"/>
            <a:endCxn id="247" idx="2"/>
          </p:cNvCxnSpPr>
          <p:nvPr/>
        </p:nvCxnSpPr>
        <p:spPr>
          <a:xfrm flipH="1" rot="10800000">
            <a:off x="2728254" y="1539128"/>
            <a:ext cx="1037700" cy="204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37"/>
          <p:cNvCxnSpPr>
            <a:stCxn id="245" idx="7"/>
            <a:endCxn id="248" idx="2"/>
          </p:cNvCxnSpPr>
          <p:nvPr/>
        </p:nvCxnSpPr>
        <p:spPr>
          <a:xfrm flipH="1" rot="10800000">
            <a:off x="2728254" y="1973228"/>
            <a:ext cx="1037700" cy="160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37"/>
          <p:cNvCxnSpPr>
            <a:stCxn id="245" idx="7"/>
            <a:endCxn id="249" idx="2"/>
          </p:cNvCxnSpPr>
          <p:nvPr/>
        </p:nvCxnSpPr>
        <p:spPr>
          <a:xfrm flipH="1" rot="10800000">
            <a:off x="2728254" y="2407628"/>
            <a:ext cx="1037700" cy="117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37"/>
          <p:cNvCxnSpPr>
            <a:stCxn id="245" idx="7"/>
            <a:endCxn id="250" idx="1"/>
          </p:cNvCxnSpPr>
          <p:nvPr/>
        </p:nvCxnSpPr>
        <p:spPr>
          <a:xfrm flipH="1" rot="10800000">
            <a:off x="2728254" y="3117428"/>
            <a:ext cx="1093500" cy="4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37"/>
          <p:cNvCxnSpPr>
            <a:stCxn id="245" idx="7"/>
            <a:endCxn id="251" idx="1"/>
          </p:cNvCxnSpPr>
          <p:nvPr/>
        </p:nvCxnSpPr>
        <p:spPr>
          <a:xfrm>
            <a:off x="2728254" y="3579728"/>
            <a:ext cx="109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37"/>
          <p:cNvCxnSpPr/>
          <p:nvPr/>
        </p:nvCxnSpPr>
        <p:spPr>
          <a:xfrm>
            <a:off x="4207806" y="1591397"/>
            <a:ext cx="981900" cy="4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37"/>
          <p:cNvCxnSpPr>
            <a:stCxn id="247" idx="6"/>
          </p:cNvCxnSpPr>
          <p:nvPr/>
        </p:nvCxnSpPr>
        <p:spPr>
          <a:xfrm>
            <a:off x="4147036" y="1539203"/>
            <a:ext cx="1098600" cy="10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37"/>
          <p:cNvCxnSpPr/>
          <p:nvPr/>
        </p:nvCxnSpPr>
        <p:spPr>
          <a:xfrm>
            <a:off x="4207806" y="1591397"/>
            <a:ext cx="1038000" cy="157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37"/>
          <p:cNvCxnSpPr>
            <a:stCxn id="247" idx="6"/>
          </p:cNvCxnSpPr>
          <p:nvPr/>
        </p:nvCxnSpPr>
        <p:spPr>
          <a:xfrm>
            <a:off x="4147036" y="1539203"/>
            <a:ext cx="1098600" cy="20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37"/>
          <p:cNvCxnSpPr/>
          <p:nvPr/>
        </p:nvCxnSpPr>
        <p:spPr>
          <a:xfrm flipH="1" rot="10800000">
            <a:off x="4207806" y="1591414"/>
            <a:ext cx="981900" cy="4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37"/>
          <p:cNvCxnSpPr/>
          <p:nvPr/>
        </p:nvCxnSpPr>
        <p:spPr>
          <a:xfrm>
            <a:off x="4207806" y="2025514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37"/>
          <p:cNvCxnSpPr/>
          <p:nvPr/>
        </p:nvCxnSpPr>
        <p:spPr>
          <a:xfrm>
            <a:off x="4207806" y="2025514"/>
            <a:ext cx="981900" cy="4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37"/>
          <p:cNvCxnSpPr/>
          <p:nvPr/>
        </p:nvCxnSpPr>
        <p:spPr>
          <a:xfrm>
            <a:off x="4207806" y="2025514"/>
            <a:ext cx="1038000" cy="11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7"/>
          <p:cNvCxnSpPr/>
          <p:nvPr/>
        </p:nvCxnSpPr>
        <p:spPr>
          <a:xfrm>
            <a:off x="4207806" y="2025514"/>
            <a:ext cx="1038000" cy="16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37"/>
          <p:cNvCxnSpPr/>
          <p:nvPr/>
        </p:nvCxnSpPr>
        <p:spPr>
          <a:xfrm flipH="1" rot="10800000">
            <a:off x="4151993" y="1591358"/>
            <a:ext cx="1038000" cy="76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37"/>
          <p:cNvCxnSpPr/>
          <p:nvPr/>
        </p:nvCxnSpPr>
        <p:spPr>
          <a:xfrm flipH="1" rot="10800000">
            <a:off x="4151993" y="2025158"/>
            <a:ext cx="1038000" cy="3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37"/>
          <p:cNvCxnSpPr/>
          <p:nvPr/>
        </p:nvCxnSpPr>
        <p:spPr>
          <a:xfrm>
            <a:off x="4151993" y="2352758"/>
            <a:ext cx="1038000" cy="1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37"/>
          <p:cNvCxnSpPr/>
          <p:nvPr/>
        </p:nvCxnSpPr>
        <p:spPr>
          <a:xfrm>
            <a:off x="4151993" y="2352758"/>
            <a:ext cx="1093500" cy="81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37"/>
          <p:cNvCxnSpPr/>
          <p:nvPr/>
        </p:nvCxnSpPr>
        <p:spPr>
          <a:xfrm>
            <a:off x="4151993" y="2352758"/>
            <a:ext cx="1093500" cy="12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37"/>
          <p:cNvCxnSpPr/>
          <p:nvPr/>
        </p:nvCxnSpPr>
        <p:spPr>
          <a:xfrm flipH="1" rot="10800000">
            <a:off x="4151993" y="1591654"/>
            <a:ext cx="1038000" cy="157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37"/>
          <p:cNvCxnSpPr/>
          <p:nvPr/>
        </p:nvCxnSpPr>
        <p:spPr>
          <a:xfrm flipH="1" rot="10800000">
            <a:off x="4151993" y="2025154"/>
            <a:ext cx="1038000" cy="11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37"/>
          <p:cNvCxnSpPr/>
          <p:nvPr/>
        </p:nvCxnSpPr>
        <p:spPr>
          <a:xfrm flipH="1" rot="10800000">
            <a:off x="4151993" y="2459254"/>
            <a:ext cx="1038000" cy="7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37"/>
          <p:cNvCxnSpPr/>
          <p:nvPr/>
        </p:nvCxnSpPr>
        <p:spPr>
          <a:xfrm>
            <a:off x="4151993" y="3169354"/>
            <a:ext cx="109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37"/>
          <p:cNvCxnSpPr/>
          <p:nvPr/>
        </p:nvCxnSpPr>
        <p:spPr>
          <a:xfrm>
            <a:off x="4151993" y="3169354"/>
            <a:ext cx="1093500" cy="4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37"/>
          <p:cNvCxnSpPr/>
          <p:nvPr/>
        </p:nvCxnSpPr>
        <p:spPr>
          <a:xfrm flipH="1" rot="10800000">
            <a:off x="4151993" y="1591603"/>
            <a:ext cx="1038000" cy="20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37"/>
          <p:cNvCxnSpPr>
            <a:endCxn id="254" idx="2"/>
          </p:cNvCxnSpPr>
          <p:nvPr/>
        </p:nvCxnSpPr>
        <p:spPr>
          <a:xfrm flipH="1" rot="10800000">
            <a:off x="4151913" y="1971940"/>
            <a:ext cx="1017900" cy="165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37"/>
          <p:cNvCxnSpPr/>
          <p:nvPr/>
        </p:nvCxnSpPr>
        <p:spPr>
          <a:xfrm flipH="1" rot="10800000">
            <a:off x="4151993" y="2459203"/>
            <a:ext cx="1038000" cy="117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37"/>
          <p:cNvCxnSpPr/>
          <p:nvPr/>
        </p:nvCxnSpPr>
        <p:spPr>
          <a:xfrm flipH="1" rot="10800000">
            <a:off x="4151993" y="3169303"/>
            <a:ext cx="1093500" cy="4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37"/>
          <p:cNvCxnSpPr/>
          <p:nvPr/>
        </p:nvCxnSpPr>
        <p:spPr>
          <a:xfrm>
            <a:off x="4151993" y="3631603"/>
            <a:ext cx="109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37"/>
          <p:cNvCxnSpPr>
            <a:stCxn id="253" idx="6"/>
            <a:endCxn id="259" idx="2"/>
          </p:cNvCxnSpPr>
          <p:nvPr/>
        </p:nvCxnSpPr>
        <p:spPr>
          <a:xfrm>
            <a:off x="5550813" y="1537775"/>
            <a:ext cx="568500" cy="27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37"/>
          <p:cNvCxnSpPr>
            <a:stCxn id="253" idx="6"/>
            <a:endCxn id="260" idx="1"/>
          </p:cNvCxnSpPr>
          <p:nvPr/>
        </p:nvCxnSpPr>
        <p:spPr>
          <a:xfrm>
            <a:off x="5550813" y="1537775"/>
            <a:ext cx="624300" cy="5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37"/>
          <p:cNvCxnSpPr>
            <a:stCxn id="253" idx="6"/>
            <a:endCxn id="261" idx="1"/>
          </p:cNvCxnSpPr>
          <p:nvPr/>
        </p:nvCxnSpPr>
        <p:spPr>
          <a:xfrm>
            <a:off x="5550813" y="1537775"/>
            <a:ext cx="624300" cy="11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37"/>
          <p:cNvCxnSpPr>
            <a:endCxn id="262" idx="1"/>
          </p:cNvCxnSpPr>
          <p:nvPr/>
        </p:nvCxnSpPr>
        <p:spPr>
          <a:xfrm>
            <a:off x="5550672" y="1537606"/>
            <a:ext cx="624300" cy="16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37"/>
          <p:cNvCxnSpPr>
            <a:stCxn id="254" idx="6"/>
            <a:endCxn id="259" idx="2"/>
          </p:cNvCxnSpPr>
          <p:nvPr/>
        </p:nvCxnSpPr>
        <p:spPr>
          <a:xfrm flipH="1" rot="10800000">
            <a:off x="5550813" y="1808440"/>
            <a:ext cx="568500" cy="16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7" name="Google Shape;317;p37"/>
          <p:cNvCxnSpPr>
            <a:stCxn id="254" idx="6"/>
            <a:endCxn id="260" idx="1"/>
          </p:cNvCxnSpPr>
          <p:nvPr/>
        </p:nvCxnSpPr>
        <p:spPr>
          <a:xfrm>
            <a:off x="5550813" y="1971940"/>
            <a:ext cx="624300" cy="1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37"/>
          <p:cNvCxnSpPr>
            <a:stCxn id="254" idx="6"/>
            <a:endCxn id="261" idx="1"/>
          </p:cNvCxnSpPr>
          <p:nvPr/>
        </p:nvCxnSpPr>
        <p:spPr>
          <a:xfrm>
            <a:off x="5550813" y="1971940"/>
            <a:ext cx="624300" cy="6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37"/>
          <p:cNvCxnSpPr>
            <a:stCxn id="254" idx="6"/>
            <a:endCxn id="262" idx="1"/>
          </p:cNvCxnSpPr>
          <p:nvPr/>
        </p:nvCxnSpPr>
        <p:spPr>
          <a:xfrm>
            <a:off x="5550813" y="1971940"/>
            <a:ext cx="624300" cy="11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37"/>
          <p:cNvCxnSpPr>
            <a:stCxn id="255" idx="6"/>
            <a:endCxn id="259" idx="2"/>
          </p:cNvCxnSpPr>
          <p:nvPr/>
        </p:nvCxnSpPr>
        <p:spPr>
          <a:xfrm flipH="1" rot="10800000">
            <a:off x="5550813" y="1808506"/>
            <a:ext cx="568500" cy="59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37"/>
          <p:cNvCxnSpPr>
            <a:stCxn id="255" idx="6"/>
            <a:endCxn id="260" idx="1"/>
          </p:cNvCxnSpPr>
          <p:nvPr/>
        </p:nvCxnSpPr>
        <p:spPr>
          <a:xfrm flipH="1" rot="10800000">
            <a:off x="5550813" y="2135806"/>
            <a:ext cx="624300" cy="2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37"/>
          <p:cNvCxnSpPr>
            <a:stCxn id="255" idx="6"/>
            <a:endCxn id="261" idx="1"/>
          </p:cNvCxnSpPr>
          <p:nvPr/>
        </p:nvCxnSpPr>
        <p:spPr>
          <a:xfrm>
            <a:off x="5550813" y="2406106"/>
            <a:ext cx="624300" cy="23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37"/>
          <p:cNvCxnSpPr>
            <a:stCxn id="255" idx="6"/>
            <a:endCxn id="262" idx="1"/>
          </p:cNvCxnSpPr>
          <p:nvPr/>
        </p:nvCxnSpPr>
        <p:spPr>
          <a:xfrm>
            <a:off x="5550813" y="2406106"/>
            <a:ext cx="624300" cy="7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37"/>
          <p:cNvCxnSpPr>
            <a:stCxn id="256" idx="7"/>
            <a:endCxn id="259" idx="2"/>
          </p:cNvCxnSpPr>
          <p:nvPr/>
        </p:nvCxnSpPr>
        <p:spPr>
          <a:xfrm flipH="1" rot="10800000">
            <a:off x="5495017" y="1808285"/>
            <a:ext cx="624300" cy="13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37"/>
          <p:cNvCxnSpPr>
            <a:stCxn id="256" idx="7"/>
            <a:endCxn id="260" idx="2"/>
          </p:cNvCxnSpPr>
          <p:nvPr/>
        </p:nvCxnSpPr>
        <p:spPr>
          <a:xfrm flipH="1" rot="10800000">
            <a:off x="5495017" y="2242385"/>
            <a:ext cx="624300" cy="8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p37"/>
          <p:cNvCxnSpPr>
            <a:stCxn id="256" idx="7"/>
            <a:endCxn id="261" idx="1"/>
          </p:cNvCxnSpPr>
          <p:nvPr/>
        </p:nvCxnSpPr>
        <p:spPr>
          <a:xfrm flipH="1" rot="10800000">
            <a:off x="5495017" y="2640785"/>
            <a:ext cx="680100" cy="47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37"/>
          <p:cNvCxnSpPr>
            <a:stCxn id="256" idx="7"/>
            <a:endCxn id="262" idx="1"/>
          </p:cNvCxnSpPr>
          <p:nvPr/>
        </p:nvCxnSpPr>
        <p:spPr>
          <a:xfrm>
            <a:off x="5495017" y="3115985"/>
            <a:ext cx="680100" cy="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p37"/>
          <p:cNvCxnSpPr>
            <a:stCxn id="257" idx="7"/>
            <a:endCxn id="259" idx="2"/>
          </p:cNvCxnSpPr>
          <p:nvPr/>
        </p:nvCxnSpPr>
        <p:spPr>
          <a:xfrm flipH="1" rot="10800000">
            <a:off x="5495017" y="1808286"/>
            <a:ext cx="624300" cy="177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37"/>
          <p:cNvCxnSpPr>
            <a:stCxn id="257" idx="7"/>
            <a:endCxn id="260" idx="2"/>
          </p:cNvCxnSpPr>
          <p:nvPr/>
        </p:nvCxnSpPr>
        <p:spPr>
          <a:xfrm flipH="1" rot="10800000">
            <a:off x="5495017" y="2242386"/>
            <a:ext cx="624300" cy="13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37"/>
          <p:cNvCxnSpPr>
            <a:stCxn id="257" idx="7"/>
            <a:endCxn id="261" idx="1"/>
          </p:cNvCxnSpPr>
          <p:nvPr/>
        </p:nvCxnSpPr>
        <p:spPr>
          <a:xfrm flipH="1" rot="10800000">
            <a:off x="5495017" y="2640786"/>
            <a:ext cx="680100" cy="93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37"/>
          <p:cNvCxnSpPr>
            <a:stCxn id="257" idx="7"/>
            <a:endCxn id="262" idx="1"/>
          </p:cNvCxnSpPr>
          <p:nvPr/>
        </p:nvCxnSpPr>
        <p:spPr>
          <a:xfrm flipH="1" rot="10800000">
            <a:off x="5495017" y="3145686"/>
            <a:ext cx="680100" cy="4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37"/>
          <p:cNvSpPr txBox="1"/>
          <p:nvPr/>
        </p:nvSpPr>
        <p:spPr>
          <a:xfrm>
            <a:off x="2074600" y="3889625"/>
            <a:ext cx="119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Input Layer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(124 neurons)</a:t>
            </a:r>
            <a:endParaRPr b="1" sz="1200"/>
          </a:p>
        </p:txBody>
      </p:sp>
      <p:sp>
        <p:nvSpPr>
          <p:cNvPr id="333" name="Google Shape;333;p37"/>
          <p:cNvSpPr txBox="1"/>
          <p:nvPr/>
        </p:nvSpPr>
        <p:spPr>
          <a:xfrm>
            <a:off x="4092150" y="3861400"/>
            <a:ext cx="126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Hidden</a:t>
            </a:r>
            <a:r>
              <a:rPr b="1" lang="en-GB" sz="1200"/>
              <a:t> Layers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(124 neurons)</a:t>
            </a:r>
            <a:endParaRPr b="1" sz="1200"/>
          </a:p>
        </p:txBody>
      </p:sp>
      <p:sp>
        <p:nvSpPr>
          <p:cNvPr id="334" name="Google Shape;334;p37"/>
          <p:cNvSpPr txBox="1"/>
          <p:nvPr/>
        </p:nvSpPr>
        <p:spPr>
          <a:xfrm>
            <a:off x="5874300" y="3850938"/>
            <a:ext cx="126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Out</a:t>
            </a:r>
            <a:r>
              <a:rPr b="1" lang="en-GB" sz="1200"/>
              <a:t>put Layer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(4 </a:t>
            </a:r>
            <a:r>
              <a:rPr b="1" lang="en-GB" sz="1200"/>
              <a:t>neurons)</a:t>
            </a:r>
            <a:endParaRPr b="1" sz="1200"/>
          </a:p>
        </p:txBody>
      </p:sp>
      <p:cxnSp>
        <p:nvCxnSpPr>
          <p:cNvPr id="335" name="Google Shape;335;p37"/>
          <p:cNvCxnSpPr>
            <a:stCxn id="259" idx="6"/>
          </p:cNvCxnSpPr>
          <p:nvPr/>
        </p:nvCxnSpPr>
        <p:spPr>
          <a:xfrm flipH="1" rot="10800000">
            <a:off x="6500176" y="1803914"/>
            <a:ext cx="3036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37"/>
          <p:cNvCxnSpPr>
            <a:stCxn id="260" idx="6"/>
          </p:cNvCxnSpPr>
          <p:nvPr/>
        </p:nvCxnSpPr>
        <p:spPr>
          <a:xfrm flipH="1" rot="10800000">
            <a:off x="6500176" y="2236223"/>
            <a:ext cx="2922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37"/>
          <p:cNvCxnSpPr>
            <a:stCxn id="261" idx="6"/>
          </p:cNvCxnSpPr>
          <p:nvPr/>
        </p:nvCxnSpPr>
        <p:spPr>
          <a:xfrm>
            <a:off x="6500176" y="2747468"/>
            <a:ext cx="2694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37"/>
          <p:cNvCxnSpPr>
            <a:stCxn id="262" idx="6"/>
          </p:cNvCxnSpPr>
          <p:nvPr/>
        </p:nvCxnSpPr>
        <p:spPr>
          <a:xfrm flipH="1" rot="10800000">
            <a:off x="6500176" y="3249114"/>
            <a:ext cx="2922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" name="Google Shape;339;p37"/>
          <p:cNvSpPr txBox="1"/>
          <p:nvPr/>
        </p:nvSpPr>
        <p:spPr>
          <a:xfrm>
            <a:off x="6573625" y="1439125"/>
            <a:ext cx="73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Class 1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6573625" y="1874738"/>
            <a:ext cx="73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Class 2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6535950" y="2412813"/>
            <a:ext cx="73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Class 3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37"/>
          <p:cNvSpPr txBox="1"/>
          <p:nvPr/>
        </p:nvSpPr>
        <p:spPr>
          <a:xfrm>
            <a:off x="6535950" y="2830963"/>
            <a:ext cx="73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Class 4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/>
          <p:nvPr/>
        </p:nvSpPr>
        <p:spPr>
          <a:xfrm>
            <a:off x="271375" y="501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OBJECTIVE FOR ISA2</a:t>
            </a:r>
            <a:endParaRPr b="1" sz="2800">
              <a:solidFill>
                <a:srgbClr val="000000"/>
              </a:solidFill>
            </a:endParaRPr>
          </a:p>
        </p:txBody>
      </p:sp>
      <p:pic>
        <p:nvPicPr>
          <p:cNvPr descr="pes logo.png" id="348" name="Google Shape;34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25" y="915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349" name="Google Shape;34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4125" y="2058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8"/>
          <p:cNvSpPr txBox="1"/>
          <p:nvPr/>
        </p:nvSpPr>
        <p:spPr>
          <a:xfrm>
            <a:off x="6658375" y="44928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8"/>
          <p:cNvSpPr txBox="1"/>
          <p:nvPr/>
        </p:nvSpPr>
        <p:spPr>
          <a:xfrm>
            <a:off x="2978700" y="45688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8"/>
          <p:cNvSpPr txBox="1"/>
          <p:nvPr/>
        </p:nvSpPr>
        <p:spPr>
          <a:xfrm>
            <a:off x="311700" y="4568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17/03/2021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8"/>
          <p:cNvSpPr txBox="1"/>
          <p:nvPr/>
        </p:nvSpPr>
        <p:spPr>
          <a:xfrm>
            <a:off x="676500" y="1385200"/>
            <a:ext cx="7419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Coloured object detection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detection of Red, Green, Orange and Blue colored objects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Robot movement to go in direction of colored object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Robot moves forward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Robot moves backward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/>
          <p:nvPr/>
        </p:nvSpPr>
        <p:spPr>
          <a:xfrm>
            <a:off x="271375" y="501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CONSTRAIN</a:t>
            </a:r>
            <a:r>
              <a:rPr b="1" lang="en-GB" sz="2800"/>
              <a:t>TS</a:t>
            </a:r>
            <a:endParaRPr b="1" sz="2800">
              <a:solidFill>
                <a:srgbClr val="000000"/>
              </a:solidFill>
            </a:endParaRPr>
          </a:p>
        </p:txBody>
      </p:sp>
      <p:pic>
        <p:nvPicPr>
          <p:cNvPr descr="pes logo.png" id="359" name="Google Shape;35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25" y="915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360" name="Google Shape;36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4125" y="2058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9"/>
          <p:cNvSpPr txBox="1"/>
          <p:nvPr/>
        </p:nvSpPr>
        <p:spPr>
          <a:xfrm>
            <a:off x="6658375" y="44928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9"/>
          <p:cNvSpPr txBox="1"/>
          <p:nvPr/>
        </p:nvSpPr>
        <p:spPr>
          <a:xfrm>
            <a:off x="2978700" y="45688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9"/>
          <p:cNvSpPr txBox="1"/>
          <p:nvPr/>
        </p:nvSpPr>
        <p:spPr>
          <a:xfrm>
            <a:off x="311700" y="4568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17/03/2021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9"/>
          <p:cNvSpPr txBox="1"/>
          <p:nvPr/>
        </p:nvSpPr>
        <p:spPr>
          <a:xfrm>
            <a:off x="676500" y="1385200"/>
            <a:ext cx="7419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Colored 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objects are considered to be 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Lightweight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objects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given to robotic arm and object color that has to be picked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1 - Left   - Orange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2 - Right - Red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3 - Front - Blue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4 - Back  - Green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the input Robotic arm rotates and moves in that direction,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detecting the colored object and avoiding the obstacles encountered in the path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/>
          <p:nvPr/>
        </p:nvSpPr>
        <p:spPr>
          <a:xfrm>
            <a:off x="271375" y="501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INSTALLING MODULES</a:t>
            </a:r>
            <a:endParaRPr b="1" sz="2800">
              <a:solidFill>
                <a:srgbClr val="000000"/>
              </a:solidFill>
            </a:endParaRPr>
          </a:p>
        </p:txBody>
      </p:sp>
      <p:sp>
        <p:nvSpPr>
          <p:cNvPr id="370" name="Google Shape;370;p40"/>
          <p:cNvSpPr txBox="1"/>
          <p:nvPr/>
        </p:nvSpPr>
        <p:spPr>
          <a:xfrm>
            <a:off x="427925" y="1312975"/>
            <a:ext cx="8520600" cy="3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Cmake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Libjpeg-dev,Libpng-dev,Libtiff-dev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GB" sz="2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Libavcodec-dev,Libavformat-dev,Libswscale-dev,Libv4l-dev</a:t>
            </a:r>
            <a:endParaRPr sz="2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Libxvidcore-dev,Libx264-dev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ibgtk-3-dev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ibatlas-base-dev gfortran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python3-dev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OpenCV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es logo.png" id="371" name="Google Shape;37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25" y="915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372" name="Google Shape;37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4125" y="2058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0"/>
          <p:cNvSpPr txBox="1"/>
          <p:nvPr/>
        </p:nvSpPr>
        <p:spPr>
          <a:xfrm>
            <a:off x="6658375" y="44928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2978700" y="45688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0"/>
          <p:cNvSpPr txBox="1"/>
          <p:nvPr/>
        </p:nvSpPr>
        <p:spPr>
          <a:xfrm>
            <a:off x="311700" y="4568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17/03/2021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/>
          <p:nvPr/>
        </p:nvSpPr>
        <p:spPr>
          <a:xfrm>
            <a:off x="271375" y="501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OBJECT COLOR DETECTION</a:t>
            </a:r>
            <a:endParaRPr b="1" sz="2800">
              <a:solidFill>
                <a:srgbClr val="000000"/>
              </a:solidFill>
            </a:endParaRPr>
          </a:p>
        </p:txBody>
      </p:sp>
      <p:pic>
        <p:nvPicPr>
          <p:cNvPr descr="pes logo.png" id="381" name="Google Shape;3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25" y="915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382" name="Google Shape;38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4125" y="2058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1"/>
          <p:cNvSpPr txBox="1"/>
          <p:nvPr/>
        </p:nvSpPr>
        <p:spPr>
          <a:xfrm>
            <a:off x="6658375" y="44928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1"/>
          <p:cNvSpPr txBox="1"/>
          <p:nvPr/>
        </p:nvSpPr>
        <p:spPr>
          <a:xfrm>
            <a:off x="2978700" y="45688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1"/>
          <p:cNvSpPr txBox="1"/>
          <p:nvPr/>
        </p:nvSpPr>
        <p:spPr>
          <a:xfrm>
            <a:off x="311700" y="4568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17/03/2021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075" y="1920325"/>
            <a:ext cx="3043747" cy="152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8025" y="1865576"/>
            <a:ext cx="2801490" cy="16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1"/>
          <p:cNvSpPr txBox="1"/>
          <p:nvPr/>
        </p:nvSpPr>
        <p:spPr>
          <a:xfrm>
            <a:off x="725475" y="3627125"/>
            <a:ext cx="289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1"/>
          <p:cNvSpPr txBox="1"/>
          <p:nvPr/>
        </p:nvSpPr>
        <p:spPr>
          <a:xfrm>
            <a:off x="877450" y="3496950"/>
            <a:ext cx="26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Setup for colour detection</a:t>
            </a:r>
            <a:endParaRPr/>
          </a:p>
        </p:txBody>
      </p:sp>
      <p:sp>
        <p:nvSpPr>
          <p:cNvPr id="390" name="Google Shape;390;p41"/>
          <p:cNvSpPr txBox="1"/>
          <p:nvPr/>
        </p:nvSpPr>
        <p:spPr>
          <a:xfrm>
            <a:off x="4755175" y="3561175"/>
            <a:ext cx="4036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Image showing the output of detected red coloured object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2"/>
          <p:cNvSpPr txBox="1"/>
          <p:nvPr/>
        </p:nvSpPr>
        <p:spPr>
          <a:xfrm>
            <a:off x="271375" y="501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WORKFLOW</a:t>
            </a:r>
            <a:endParaRPr b="1" sz="2800">
              <a:solidFill>
                <a:srgbClr val="000000"/>
              </a:solidFill>
            </a:endParaRPr>
          </a:p>
        </p:txBody>
      </p:sp>
      <p:pic>
        <p:nvPicPr>
          <p:cNvPr descr="pes logo.png" id="396" name="Google Shape;39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25" y="915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397" name="Google Shape;39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4125" y="2058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6658375" y="44928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2"/>
          <p:cNvSpPr txBox="1"/>
          <p:nvPr/>
        </p:nvSpPr>
        <p:spPr>
          <a:xfrm>
            <a:off x="2978700" y="45688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2"/>
          <p:cNvSpPr txBox="1"/>
          <p:nvPr/>
        </p:nvSpPr>
        <p:spPr>
          <a:xfrm>
            <a:off x="311700" y="4568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17/03/2021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2"/>
          <p:cNvSpPr txBox="1"/>
          <p:nvPr/>
        </p:nvSpPr>
        <p:spPr>
          <a:xfrm>
            <a:off x="548875" y="1234525"/>
            <a:ext cx="79656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Step 1 : </a:t>
            </a:r>
            <a: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Input: Capture video through </a:t>
            </a:r>
            <a: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raspberry</a:t>
            </a:r>
            <a: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pi camera.</a:t>
            </a:r>
            <a:b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Step 2 : </a:t>
            </a:r>
            <a: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Read the video stream in image frames.</a:t>
            </a:r>
            <a:b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Step 3 : </a:t>
            </a:r>
            <a: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Convert the imageFrame in BGR(RGB color</a:t>
            </a:r>
            <a: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space represented </a:t>
            </a:r>
            <a: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with integer values from 0 to 255) to HSV(hue-saturation-value) color space (three matrices in the range of 0-179, 0-255 and 0-255 respectively.)</a:t>
            </a:r>
            <a:b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Step 4 : </a:t>
            </a:r>
            <a: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Define the range of each color and create the corresponding mask.</a:t>
            </a:r>
            <a:b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Step 5 :</a:t>
            </a:r>
            <a: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Dilation, to remove noises from the images.</a:t>
            </a:r>
            <a:b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Step 6 : </a:t>
            </a:r>
            <a: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bitwise_and between the image frame and mask is performed to </a:t>
            </a:r>
            <a: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specifically</a:t>
            </a:r>
            <a: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detect that particular color and </a:t>
            </a:r>
            <a: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discard</a:t>
            </a:r>
            <a: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others.</a:t>
            </a:r>
            <a:b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Step 7 : </a:t>
            </a:r>
            <a: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Create contour for the individual colors to display the detected colored region </a:t>
            </a:r>
            <a: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distinguishably</a:t>
            </a:r>
            <a: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Step 8 : </a:t>
            </a:r>
            <a:r>
              <a:rPr lang="en-GB" sz="1700">
                <a:solidFill>
                  <a:srgbClr val="40424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Output: Detection of the colors in real-time.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/>
          <p:nvPr/>
        </p:nvSpPr>
        <p:spPr>
          <a:xfrm>
            <a:off x="271375" y="501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WORKFLOW</a:t>
            </a:r>
            <a:endParaRPr b="1" sz="2800">
              <a:solidFill>
                <a:srgbClr val="000000"/>
              </a:solidFill>
            </a:endParaRPr>
          </a:p>
        </p:txBody>
      </p:sp>
      <p:pic>
        <p:nvPicPr>
          <p:cNvPr descr="pes logo.png" id="407" name="Google Shape;40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25" y="915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408" name="Google Shape;40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4125" y="2058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3"/>
          <p:cNvSpPr txBox="1"/>
          <p:nvPr/>
        </p:nvSpPr>
        <p:spPr>
          <a:xfrm>
            <a:off x="6658375" y="44928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43"/>
          <p:cNvSpPr txBox="1"/>
          <p:nvPr/>
        </p:nvSpPr>
        <p:spPr>
          <a:xfrm>
            <a:off x="2978700" y="45688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3"/>
          <p:cNvSpPr txBox="1"/>
          <p:nvPr/>
        </p:nvSpPr>
        <p:spPr>
          <a:xfrm>
            <a:off x="311700" y="4568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17/03/2021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43"/>
          <p:cNvSpPr txBox="1"/>
          <p:nvPr/>
        </p:nvSpPr>
        <p:spPr>
          <a:xfrm>
            <a:off x="791550" y="1492424"/>
            <a:ext cx="80616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</a:rPr>
              <a:t>    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</a:rPr>
              <a:t>   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13" name="Google Shape;413;p43"/>
          <p:cNvSpPr/>
          <p:nvPr/>
        </p:nvSpPr>
        <p:spPr>
          <a:xfrm>
            <a:off x="1048375" y="1449675"/>
            <a:ext cx="1333200" cy="623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3"/>
          <p:cNvSpPr txBox="1"/>
          <p:nvPr/>
        </p:nvSpPr>
        <p:spPr>
          <a:xfrm>
            <a:off x="949527" y="1492425"/>
            <a:ext cx="15309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Calibri"/>
                <a:ea typeface="Calibri"/>
                <a:cs typeface="Calibri"/>
                <a:sym typeface="Calibri"/>
              </a:rPr>
              <a:t>Capture video through pi camera</a:t>
            </a:r>
            <a:r>
              <a:rPr b="1" lang="en-GB" sz="13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3"/>
          <p:cNvSpPr/>
          <p:nvPr/>
        </p:nvSpPr>
        <p:spPr>
          <a:xfrm>
            <a:off x="2728725" y="1450888"/>
            <a:ext cx="1277400" cy="623700"/>
          </a:xfrm>
          <a:prstGeom prst="rect">
            <a:avLst/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 txBox="1"/>
          <p:nvPr/>
        </p:nvSpPr>
        <p:spPr>
          <a:xfrm>
            <a:off x="2745488" y="1382300"/>
            <a:ext cx="1243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Calibri"/>
                <a:ea typeface="Calibri"/>
                <a:cs typeface="Calibri"/>
                <a:sym typeface="Calibri"/>
              </a:rPr>
              <a:t>Get image frames from video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3"/>
          <p:cNvSpPr/>
          <p:nvPr/>
        </p:nvSpPr>
        <p:spPr>
          <a:xfrm>
            <a:off x="4353425" y="1455600"/>
            <a:ext cx="1243800" cy="623700"/>
          </a:xfrm>
          <a:prstGeom prst="rect">
            <a:avLst/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 txBox="1"/>
          <p:nvPr/>
        </p:nvSpPr>
        <p:spPr>
          <a:xfrm>
            <a:off x="4313875" y="1374200"/>
            <a:ext cx="12774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Calibri"/>
                <a:ea typeface="Calibri"/>
                <a:cs typeface="Calibri"/>
                <a:sym typeface="Calibri"/>
              </a:rPr>
              <a:t>Convert BGR color space to HSV color space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3"/>
          <p:cNvSpPr/>
          <p:nvPr/>
        </p:nvSpPr>
        <p:spPr>
          <a:xfrm>
            <a:off x="5915850" y="1469000"/>
            <a:ext cx="1243800" cy="623700"/>
          </a:xfrm>
          <a:prstGeom prst="rect">
            <a:avLst/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5944525" y="1382302"/>
            <a:ext cx="12438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Define the range and create mask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3"/>
          <p:cNvSpPr/>
          <p:nvPr/>
        </p:nvSpPr>
        <p:spPr>
          <a:xfrm>
            <a:off x="5982325" y="3366300"/>
            <a:ext cx="1333200" cy="623700"/>
          </a:xfrm>
          <a:prstGeom prst="rect">
            <a:avLst/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3"/>
          <p:cNvSpPr txBox="1"/>
          <p:nvPr/>
        </p:nvSpPr>
        <p:spPr>
          <a:xfrm>
            <a:off x="5984490" y="3409043"/>
            <a:ext cx="13884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Dilation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3"/>
          <p:cNvSpPr/>
          <p:nvPr/>
        </p:nvSpPr>
        <p:spPr>
          <a:xfrm>
            <a:off x="4323049" y="3369700"/>
            <a:ext cx="1243800" cy="623700"/>
          </a:xfrm>
          <a:prstGeom prst="rect">
            <a:avLst/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3"/>
          <p:cNvSpPr txBox="1"/>
          <p:nvPr/>
        </p:nvSpPr>
        <p:spPr>
          <a:xfrm>
            <a:off x="4249555" y="3297000"/>
            <a:ext cx="14637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Calibri"/>
                <a:ea typeface="Calibri"/>
                <a:cs typeface="Calibri"/>
                <a:sym typeface="Calibri"/>
              </a:rPr>
              <a:t>Bitwise and between image frame and mask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3"/>
          <p:cNvSpPr/>
          <p:nvPr/>
        </p:nvSpPr>
        <p:spPr>
          <a:xfrm>
            <a:off x="2736708" y="3366291"/>
            <a:ext cx="1243800" cy="6237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3"/>
          <p:cNvSpPr txBox="1"/>
          <p:nvPr/>
        </p:nvSpPr>
        <p:spPr>
          <a:xfrm>
            <a:off x="2685714" y="3366300"/>
            <a:ext cx="1333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Create </a:t>
            </a: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contour</a:t>
            </a: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 to track color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3"/>
          <p:cNvSpPr/>
          <p:nvPr/>
        </p:nvSpPr>
        <p:spPr>
          <a:xfrm>
            <a:off x="1048376" y="3369700"/>
            <a:ext cx="1333200" cy="623700"/>
          </a:xfrm>
          <a:prstGeom prst="rect">
            <a:avLst/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3"/>
          <p:cNvSpPr txBox="1"/>
          <p:nvPr/>
        </p:nvSpPr>
        <p:spPr>
          <a:xfrm>
            <a:off x="993156" y="3443700"/>
            <a:ext cx="13884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Color detection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9" name="Google Shape;429;p43"/>
          <p:cNvCxnSpPr>
            <a:stCxn id="413" idx="3"/>
            <a:endCxn id="415" idx="1"/>
          </p:cNvCxnSpPr>
          <p:nvPr/>
        </p:nvCxnSpPr>
        <p:spPr>
          <a:xfrm>
            <a:off x="2381575" y="1761525"/>
            <a:ext cx="347100" cy="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43"/>
          <p:cNvCxnSpPr>
            <a:stCxn id="415" idx="3"/>
            <a:endCxn id="417" idx="1"/>
          </p:cNvCxnSpPr>
          <p:nvPr/>
        </p:nvCxnSpPr>
        <p:spPr>
          <a:xfrm>
            <a:off x="4006125" y="1762738"/>
            <a:ext cx="347400" cy="4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43"/>
          <p:cNvCxnSpPr>
            <a:stCxn id="417" idx="3"/>
            <a:endCxn id="419" idx="1"/>
          </p:cNvCxnSpPr>
          <p:nvPr/>
        </p:nvCxnSpPr>
        <p:spPr>
          <a:xfrm>
            <a:off x="5597225" y="1767450"/>
            <a:ext cx="318600" cy="13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43"/>
          <p:cNvCxnSpPr>
            <a:stCxn id="419" idx="3"/>
          </p:cNvCxnSpPr>
          <p:nvPr/>
        </p:nvCxnSpPr>
        <p:spPr>
          <a:xfrm>
            <a:off x="7159650" y="1780850"/>
            <a:ext cx="628500" cy="4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43"/>
          <p:cNvCxnSpPr>
            <a:endCxn id="421" idx="3"/>
          </p:cNvCxnSpPr>
          <p:nvPr/>
        </p:nvCxnSpPr>
        <p:spPr>
          <a:xfrm rot="10800000">
            <a:off x="7315525" y="3678150"/>
            <a:ext cx="467700" cy="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43"/>
          <p:cNvCxnSpPr>
            <a:stCxn id="421" idx="1"/>
            <a:endCxn id="423" idx="3"/>
          </p:cNvCxnSpPr>
          <p:nvPr/>
        </p:nvCxnSpPr>
        <p:spPr>
          <a:xfrm flipH="1">
            <a:off x="5566825" y="3678150"/>
            <a:ext cx="415500" cy="3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43"/>
          <p:cNvCxnSpPr>
            <a:stCxn id="423" idx="1"/>
            <a:endCxn id="425" idx="3"/>
          </p:cNvCxnSpPr>
          <p:nvPr/>
        </p:nvCxnSpPr>
        <p:spPr>
          <a:xfrm rot="10800000">
            <a:off x="3980449" y="3678250"/>
            <a:ext cx="342600" cy="3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43"/>
          <p:cNvCxnSpPr>
            <a:stCxn id="425" idx="1"/>
            <a:endCxn id="427" idx="3"/>
          </p:cNvCxnSpPr>
          <p:nvPr/>
        </p:nvCxnSpPr>
        <p:spPr>
          <a:xfrm flipH="1">
            <a:off x="2381508" y="3678141"/>
            <a:ext cx="355200" cy="3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43"/>
          <p:cNvCxnSpPr/>
          <p:nvPr/>
        </p:nvCxnSpPr>
        <p:spPr>
          <a:xfrm flipH="1" rot="-5400000">
            <a:off x="6839400" y="2740638"/>
            <a:ext cx="1906800" cy="4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/>
          <p:nvPr/>
        </p:nvSpPr>
        <p:spPr>
          <a:xfrm>
            <a:off x="271375" y="501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MOTOR MOVEMENTS</a:t>
            </a:r>
            <a:endParaRPr b="1" sz="2800">
              <a:solidFill>
                <a:srgbClr val="000000"/>
              </a:solidFill>
            </a:endParaRPr>
          </a:p>
        </p:txBody>
      </p:sp>
      <p:sp>
        <p:nvSpPr>
          <p:cNvPr id="443" name="Google Shape;443;p44"/>
          <p:cNvSpPr txBox="1"/>
          <p:nvPr/>
        </p:nvSpPr>
        <p:spPr>
          <a:xfrm>
            <a:off x="427925" y="1312975"/>
            <a:ext cx="8520600" cy="3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descr="pes logo.png" id="444" name="Google Shape;44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25" y="915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445" name="Google Shape;44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4125" y="-1128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4"/>
          <p:cNvSpPr txBox="1"/>
          <p:nvPr/>
        </p:nvSpPr>
        <p:spPr>
          <a:xfrm>
            <a:off x="6658375" y="44928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4"/>
          <p:cNvSpPr txBox="1"/>
          <p:nvPr/>
        </p:nvSpPr>
        <p:spPr>
          <a:xfrm>
            <a:off x="2978700" y="45688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44"/>
          <p:cNvSpPr txBox="1"/>
          <p:nvPr/>
        </p:nvSpPr>
        <p:spPr>
          <a:xfrm>
            <a:off x="311700" y="4568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17/03/2021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500" y="1400700"/>
            <a:ext cx="2617748" cy="248575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4"/>
          <p:cNvSpPr/>
          <p:nvPr/>
        </p:nvSpPr>
        <p:spPr>
          <a:xfrm>
            <a:off x="6076550" y="1216850"/>
            <a:ext cx="1372375" cy="1118650"/>
          </a:xfrm>
          <a:custGeom>
            <a:rect b="b" l="l" r="r" t="t"/>
            <a:pathLst>
              <a:path extrusionOk="0" h="44746" w="54895">
                <a:moveTo>
                  <a:pt x="0" y="0"/>
                </a:moveTo>
                <a:lnTo>
                  <a:pt x="0" y="44746"/>
                </a:lnTo>
                <a:lnTo>
                  <a:pt x="54895" y="4474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1" name="Google Shape;451;p44"/>
          <p:cNvSpPr/>
          <p:nvPr/>
        </p:nvSpPr>
        <p:spPr>
          <a:xfrm>
            <a:off x="6070788" y="2826013"/>
            <a:ext cx="1383900" cy="1176325"/>
          </a:xfrm>
          <a:custGeom>
            <a:rect b="b" l="l" r="r" t="t"/>
            <a:pathLst>
              <a:path extrusionOk="0" h="47053" w="55356">
                <a:moveTo>
                  <a:pt x="55356" y="923"/>
                </a:moveTo>
                <a:lnTo>
                  <a:pt x="0" y="0"/>
                </a:lnTo>
                <a:lnTo>
                  <a:pt x="461" y="47053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2" name="Google Shape;452;p44"/>
          <p:cNvSpPr/>
          <p:nvPr/>
        </p:nvSpPr>
        <p:spPr>
          <a:xfrm>
            <a:off x="4300550" y="2796800"/>
            <a:ext cx="1222458" cy="1258158"/>
          </a:xfrm>
          <a:custGeom>
            <a:rect b="b" l="l" r="r" t="t"/>
            <a:pathLst>
              <a:path extrusionOk="0" h="43823" w="49820">
                <a:moveTo>
                  <a:pt x="0" y="0"/>
                </a:moveTo>
                <a:lnTo>
                  <a:pt x="49820" y="0"/>
                </a:lnTo>
                <a:lnTo>
                  <a:pt x="49820" y="43823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3" name="Google Shape;453;p44"/>
          <p:cNvSpPr/>
          <p:nvPr/>
        </p:nvSpPr>
        <p:spPr>
          <a:xfrm>
            <a:off x="4323600" y="1274500"/>
            <a:ext cx="1222450" cy="1061000"/>
          </a:xfrm>
          <a:custGeom>
            <a:rect b="b" l="l" r="r" t="t"/>
            <a:pathLst>
              <a:path extrusionOk="0" h="42440" w="48898">
                <a:moveTo>
                  <a:pt x="48437" y="0"/>
                </a:moveTo>
                <a:lnTo>
                  <a:pt x="48898" y="41978"/>
                </a:lnTo>
                <a:lnTo>
                  <a:pt x="0" y="4244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54" name="Google Shape;45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6450" y="2341100"/>
            <a:ext cx="49506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6050" y="983075"/>
            <a:ext cx="516452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33949" y="2322524"/>
            <a:ext cx="516450" cy="48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56739" y="4055000"/>
            <a:ext cx="495075" cy="513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24148" y="2278462"/>
            <a:ext cx="56024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TEAM COMPOSITION</a:t>
            </a:r>
            <a:endParaRPr b="1" u="sng"/>
          </a:p>
        </p:txBody>
      </p:sp>
      <p:pic>
        <p:nvPicPr>
          <p:cNvPr descr="pes logo.png" id="118" name="Google Shape;11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25" y="915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119" name="Google Shape;11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4125" y="2058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 txBox="1"/>
          <p:nvPr/>
        </p:nvSpPr>
        <p:spPr>
          <a:xfrm>
            <a:off x="6698700" y="47036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>
            <a:off x="2919350" y="464942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7"/>
          <p:cNvSpPr txBox="1"/>
          <p:nvPr/>
        </p:nvSpPr>
        <p:spPr>
          <a:xfrm>
            <a:off x="311700" y="4649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17/03/2021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7"/>
          <p:cNvSpPr txBox="1"/>
          <p:nvPr/>
        </p:nvSpPr>
        <p:spPr>
          <a:xfrm>
            <a:off x="3191450" y="4205425"/>
            <a:ext cx="2351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Guide :   Dr. B. Niranjana Krupa</a:t>
            </a:r>
            <a:endParaRPr sz="1200">
              <a:solidFill>
                <a:srgbClr val="00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                Prof.  Swetha G</a:t>
            </a:r>
            <a:endParaRPr sz="1200">
              <a:solidFill>
                <a:srgbClr val="000000"/>
              </a:solidFill>
            </a:endParaRPr>
          </a:p>
        </p:txBody>
      </p:sp>
      <p:graphicFrame>
        <p:nvGraphicFramePr>
          <p:cNvPr id="124" name="Google Shape;124;p27"/>
          <p:cNvGraphicFramePr/>
          <p:nvPr/>
        </p:nvGraphicFramePr>
        <p:xfrm>
          <a:off x="1474525" y="107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{DEB7EC54-14FD-4B81-BFAA-C3D04E06CD6E}</a:tableStyleId>
              </a:tblPr>
              <a:tblGrid>
                <a:gridCol w="701250"/>
                <a:gridCol w="2306725"/>
                <a:gridCol w="1782750"/>
                <a:gridCol w="1390875"/>
              </a:tblGrid>
              <a:tr h="453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 u="none" cap="none" strike="noStrike"/>
                        <a:t>SL. NO</a:t>
                      </a:r>
                      <a:endParaRPr b="1"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 u="none" cap="none" strike="noStrike"/>
                        <a:t>Name of the student</a:t>
                      </a:r>
                      <a:endParaRPr b="1" sz="13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 u="none" cap="none" strike="noStrike"/>
                        <a:t>SRN</a:t>
                      </a:r>
                      <a:endParaRPr b="1" sz="13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 u="none" cap="none" strike="noStrike"/>
                        <a:t>PHOTO</a:t>
                      </a:r>
                      <a:endParaRPr b="1" sz="13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4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Harshita R Vastrad</a:t>
                      </a:r>
                      <a:endParaRPr/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PES1201701717</a:t>
                      </a:r>
                      <a:endParaRPr/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7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Shreya V Deexit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PES1201701648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2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 Saisri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PES1201701763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5" name="Google Shape;12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8700" y="1590650"/>
            <a:ext cx="598301" cy="7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0150" y="2442525"/>
            <a:ext cx="598300" cy="737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0150" y="3250075"/>
            <a:ext cx="598301" cy="77985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7"/>
          <p:cNvSpPr txBox="1"/>
          <p:nvPr/>
        </p:nvSpPr>
        <p:spPr>
          <a:xfrm>
            <a:off x="3072000" y="47015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5"/>
          <p:cNvSpPr txBox="1"/>
          <p:nvPr/>
        </p:nvSpPr>
        <p:spPr>
          <a:xfrm>
            <a:off x="271375" y="501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NEXT STEP</a:t>
            </a:r>
            <a:endParaRPr b="1" sz="2800">
              <a:solidFill>
                <a:srgbClr val="000000"/>
              </a:solidFill>
            </a:endParaRPr>
          </a:p>
        </p:txBody>
      </p:sp>
      <p:sp>
        <p:nvSpPr>
          <p:cNvPr id="464" name="Google Shape;464;p45"/>
          <p:cNvSpPr txBox="1"/>
          <p:nvPr/>
        </p:nvSpPr>
        <p:spPr>
          <a:xfrm>
            <a:off x="1034450" y="1452575"/>
            <a:ext cx="6531600" cy="18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Robot movement in left and right direction 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Arm movement for picking and placing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Integration of object colour detection and pick and place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Integrating the model with raspberry pi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descr="pes logo.png" id="465" name="Google Shape;46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25" y="915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466" name="Google Shape;46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4125" y="2058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5"/>
          <p:cNvSpPr txBox="1"/>
          <p:nvPr/>
        </p:nvSpPr>
        <p:spPr>
          <a:xfrm>
            <a:off x="6658375" y="44928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5"/>
          <p:cNvSpPr txBox="1"/>
          <p:nvPr/>
        </p:nvSpPr>
        <p:spPr>
          <a:xfrm>
            <a:off x="2978700" y="45688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5"/>
          <p:cNvSpPr txBox="1"/>
          <p:nvPr/>
        </p:nvSpPr>
        <p:spPr>
          <a:xfrm>
            <a:off x="311700" y="4568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17/03/2021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6"/>
          <p:cNvSpPr txBox="1"/>
          <p:nvPr/>
        </p:nvSpPr>
        <p:spPr>
          <a:xfrm>
            <a:off x="271375" y="501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TIMELINE</a:t>
            </a:r>
            <a:endParaRPr b="1" sz="2800">
              <a:solidFill>
                <a:srgbClr val="000000"/>
              </a:solidFill>
            </a:endParaRPr>
          </a:p>
        </p:txBody>
      </p:sp>
      <p:sp>
        <p:nvSpPr>
          <p:cNvPr id="475" name="Google Shape;475;p46"/>
          <p:cNvSpPr txBox="1"/>
          <p:nvPr/>
        </p:nvSpPr>
        <p:spPr>
          <a:xfrm>
            <a:off x="427925" y="1312975"/>
            <a:ext cx="8520600" cy="3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descr="pes logo.png" id="476" name="Google Shape;47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25" y="915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477" name="Google Shape;47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4125" y="2058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6"/>
          <p:cNvSpPr txBox="1"/>
          <p:nvPr/>
        </p:nvSpPr>
        <p:spPr>
          <a:xfrm>
            <a:off x="6658375" y="44928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46"/>
          <p:cNvSpPr txBox="1"/>
          <p:nvPr/>
        </p:nvSpPr>
        <p:spPr>
          <a:xfrm>
            <a:off x="2978700" y="45688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46"/>
          <p:cNvSpPr txBox="1"/>
          <p:nvPr/>
        </p:nvSpPr>
        <p:spPr>
          <a:xfrm>
            <a:off x="311700" y="4568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17/03/2021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Google Shape;48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625" y="1104713"/>
            <a:ext cx="6261750" cy="35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7"/>
          <p:cNvSpPr txBox="1"/>
          <p:nvPr/>
        </p:nvSpPr>
        <p:spPr>
          <a:xfrm>
            <a:off x="271375" y="501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REFERENCES</a:t>
            </a:r>
            <a:endParaRPr b="1" sz="2800">
              <a:solidFill>
                <a:srgbClr val="000000"/>
              </a:solidFill>
            </a:endParaRPr>
          </a:p>
        </p:txBody>
      </p:sp>
      <p:sp>
        <p:nvSpPr>
          <p:cNvPr id="487" name="Google Shape;487;p47"/>
          <p:cNvSpPr txBox="1"/>
          <p:nvPr/>
        </p:nvSpPr>
        <p:spPr>
          <a:xfrm>
            <a:off x="311700" y="1008688"/>
            <a:ext cx="8520600" cy="3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Pronadeep Bora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Vishwajit Nandi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,”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Low cost shadow function based articulated robotic arm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”, 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2015 International Conference on Energy, Power and Environment: Towards Sustainable Growth (ICEPE)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Ana Riza F. Quiros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Alexander C. Abad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Elmer P. Dadios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,”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Object locator and collector robotic arm using artificial neural networks”, 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2015 International Conference on Humanoid, Nanotechnology, Information Technology,Communication and Control, Environment and Management (HNICEM)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Son Ngoc Truong Faculty of Electrical and Electronics Engineering HCMC University of Technology and Education,”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 Low-cost Artificial Neural Network Model for Raspberry Pi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Engineering, Technology &amp; Applied Science Research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Running a Convolutional Neural Network on Raspberry PI </a:t>
            </a:r>
            <a:r>
              <a:rPr lang="en-GB" sz="16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https://medium.com/swlh/running-a-convolutional-neural-network-on-raspberry-pi-4fc5bd80aa4d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es logo.png" id="488" name="Google Shape;488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2025" y="915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489" name="Google Shape;489;p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34125" y="2058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7"/>
          <p:cNvSpPr txBox="1"/>
          <p:nvPr/>
        </p:nvSpPr>
        <p:spPr>
          <a:xfrm>
            <a:off x="6658375" y="44928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47"/>
          <p:cNvSpPr txBox="1"/>
          <p:nvPr/>
        </p:nvSpPr>
        <p:spPr>
          <a:xfrm>
            <a:off x="2978700" y="45688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47"/>
          <p:cNvSpPr txBox="1"/>
          <p:nvPr/>
        </p:nvSpPr>
        <p:spPr>
          <a:xfrm>
            <a:off x="311700" y="4568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17/03/2021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8"/>
          <p:cNvSpPr txBox="1"/>
          <p:nvPr/>
        </p:nvSpPr>
        <p:spPr>
          <a:xfrm>
            <a:off x="271375" y="501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</a:endParaRPr>
          </a:p>
        </p:txBody>
      </p:sp>
      <p:sp>
        <p:nvSpPr>
          <p:cNvPr id="498" name="Google Shape;498;p48"/>
          <p:cNvSpPr txBox="1"/>
          <p:nvPr/>
        </p:nvSpPr>
        <p:spPr>
          <a:xfrm>
            <a:off x="427925" y="1312975"/>
            <a:ext cx="8520600" cy="3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2286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900">
                <a:latin typeface="Calibri"/>
                <a:ea typeface="Calibri"/>
                <a:cs typeface="Calibri"/>
                <a:sym typeface="Calibri"/>
              </a:rPr>
              <a:t>   THANK YOU...</a:t>
            </a:r>
            <a:endParaRPr b="1" sz="2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es logo.png" id="499" name="Google Shape;49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25" y="915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500" name="Google Shape;50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4125" y="2058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8"/>
          <p:cNvSpPr txBox="1"/>
          <p:nvPr/>
        </p:nvSpPr>
        <p:spPr>
          <a:xfrm>
            <a:off x="6658375" y="44928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48"/>
          <p:cNvSpPr txBox="1"/>
          <p:nvPr/>
        </p:nvSpPr>
        <p:spPr>
          <a:xfrm>
            <a:off x="2978700" y="45688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48"/>
          <p:cNvSpPr txBox="1"/>
          <p:nvPr/>
        </p:nvSpPr>
        <p:spPr>
          <a:xfrm>
            <a:off x="311700" y="4568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17/03/2021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title"/>
          </p:nvPr>
        </p:nvSpPr>
        <p:spPr>
          <a:xfrm>
            <a:off x="311700" y="2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CONTENTS</a:t>
            </a:r>
            <a:endParaRPr b="1" u="sng"/>
          </a:p>
        </p:txBody>
      </p:sp>
      <p:pic>
        <p:nvPicPr>
          <p:cNvPr descr="pes logo.png" id="134" name="Google Shape;13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25" y="915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135" name="Google Shape;13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4125" y="2058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8"/>
          <p:cNvSpPr txBox="1"/>
          <p:nvPr/>
        </p:nvSpPr>
        <p:spPr>
          <a:xfrm>
            <a:off x="6658375" y="44928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2978700" y="45688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8"/>
          <p:cNvSpPr txBox="1"/>
          <p:nvPr/>
        </p:nvSpPr>
        <p:spPr>
          <a:xfrm>
            <a:off x="311700" y="4568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17/03/2021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9" name="Google Shape;139;p28"/>
          <p:cNvGraphicFramePr/>
          <p:nvPr/>
        </p:nvGraphicFramePr>
        <p:xfrm>
          <a:off x="2024175" y="94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{DEB7EC54-14FD-4B81-BFAA-C3D04E06CD6E}</a:tableStyleId>
              </a:tblPr>
              <a:tblGrid>
                <a:gridCol w="2426475"/>
                <a:gridCol w="2426475"/>
              </a:tblGrid>
              <a:tr h="32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SERIAL NO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CONTENT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 Statement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Objective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Literature Survey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Block Diagram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Recap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Objective for ISA2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Constraints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Work done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Step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Timeline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/>
        </p:nvSpPr>
        <p:spPr>
          <a:xfrm>
            <a:off x="271375" y="501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000000"/>
                </a:solidFill>
              </a:rPr>
              <a:t>PROBLEM STATEMENT</a:t>
            </a:r>
            <a:endParaRPr b="1" sz="2800">
              <a:solidFill>
                <a:srgbClr val="000000"/>
              </a:solidFill>
            </a:endParaRPr>
          </a:p>
        </p:txBody>
      </p:sp>
      <p:pic>
        <p:nvPicPr>
          <p:cNvPr descr="pes logo.png" id="145" name="Google Shape;14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25" y="915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146" name="Google Shape;14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4125" y="2058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 txBox="1"/>
          <p:nvPr/>
        </p:nvSpPr>
        <p:spPr>
          <a:xfrm>
            <a:off x="6658375" y="44928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9"/>
          <p:cNvSpPr txBox="1"/>
          <p:nvPr/>
        </p:nvSpPr>
        <p:spPr>
          <a:xfrm>
            <a:off x="2978700" y="45688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9"/>
          <p:cNvSpPr txBox="1"/>
          <p:nvPr/>
        </p:nvSpPr>
        <p:spPr>
          <a:xfrm>
            <a:off x="311700" y="4568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17/03/2021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793575" y="1374475"/>
            <a:ext cx="6979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To use Brain computer interface(BCI) to </a:t>
            </a:r>
            <a:r>
              <a:rPr lang="en-GB" sz="1500">
                <a:solidFill>
                  <a:schemeClr val="dk1"/>
                </a:solidFill>
                <a:highlight>
                  <a:schemeClr val="lt1"/>
                </a:highlight>
              </a:rPr>
              <a:t> interact between robot and human, without participation of human hand and assist the patient impaired by neurological condition</a:t>
            </a:r>
            <a:r>
              <a:rPr lang="en-GB" sz="1500">
                <a:solidFill>
                  <a:schemeClr val="dk1"/>
                </a:solidFill>
                <a:highlight>
                  <a:schemeClr val="lt1"/>
                </a:highlight>
              </a:rPr>
              <a:t>s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500">
                <a:solidFill>
                  <a:schemeClr val="dk1"/>
                </a:solidFill>
              </a:rPr>
              <a:t>The robotic arm will be able to pick up lightweight objects like medicines, water bottle etc. from one place as interpreted from the brain waves of the user </a:t>
            </a:r>
            <a:r>
              <a:rPr lang="en-GB" sz="1500">
                <a:solidFill>
                  <a:schemeClr val="dk1"/>
                </a:solidFill>
              </a:rPr>
              <a:t>and drop it to a predefined location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/>
        </p:nvSpPr>
        <p:spPr>
          <a:xfrm>
            <a:off x="271375" y="501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OBJECTIVE</a:t>
            </a:r>
            <a:endParaRPr b="1" sz="2800">
              <a:solidFill>
                <a:srgbClr val="000000"/>
              </a:solidFill>
            </a:endParaRPr>
          </a:p>
        </p:txBody>
      </p:sp>
      <p:sp>
        <p:nvSpPr>
          <p:cNvPr id="156" name="Google Shape;156;p30"/>
          <p:cNvSpPr txBox="1"/>
          <p:nvPr/>
        </p:nvSpPr>
        <p:spPr>
          <a:xfrm>
            <a:off x="427925" y="1312975"/>
            <a:ext cx="8520600" cy="3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descr="pes logo.png" id="157" name="Google Shape;15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25" y="915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158" name="Google Shape;15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4125" y="2058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0"/>
          <p:cNvSpPr txBox="1"/>
          <p:nvPr/>
        </p:nvSpPr>
        <p:spPr>
          <a:xfrm>
            <a:off x="6658375" y="44928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2978700" y="45688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0"/>
          <p:cNvSpPr txBox="1"/>
          <p:nvPr/>
        </p:nvSpPr>
        <p:spPr>
          <a:xfrm>
            <a:off x="311700" y="4568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17/03/2021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676500" y="1385200"/>
            <a:ext cx="7419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use brain waves to control robotic arm movement: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Pre-processing the dataset,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classifying  and sending the classified signal output to robot for arm movement.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processing for recognition of objects to pick and drop: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process involves object detection.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robot will be able to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 objects,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 obstacles,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 and drop the detected object.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outcome of this process is movement of the robotic arm without any motion or gesture in the patients.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/>
        </p:nvSpPr>
        <p:spPr>
          <a:xfrm>
            <a:off x="271375" y="501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LITERATURE SURVEY</a:t>
            </a:r>
            <a:endParaRPr b="1" sz="2800">
              <a:solidFill>
                <a:srgbClr val="000000"/>
              </a:solidFill>
            </a:endParaRPr>
          </a:p>
        </p:txBody>
      </p:sp>
      <p:sp>
        <p:nvSpPr>
          <p:cNvPr id="168" name="Google Shape;168;p31"/>
          <p:cNvSpPr txBox="1"/>
          <p:nvPr/>
        </p:nvSpPr>
        <p:spPr>
          <a:xfrm>
            <a:off x="427925" y="1312975"/>
            <a:ext cx="8520600" cy="3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i)</a:t>
            </a:r>
            <a:r>
              <a:rPr lang="en-GB">
                <a:highlight>
                  <a:schemeClr val="lt1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Pronadeep Bora</a:t>
            </a:r>
            <a:r>
              <a:rPr lang="en-GB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lang="en-GB">
                <a:highlight>
                  <a:schemeClr val="lt1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Vishwajit Nandi</a:t>
            </a:r>
            <a:r>
              <a:rPr lang="en-GB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GB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b="1" lang="en-GB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Low cost shadow function based articulated robotic arm</a:t>
            </a:r>
            <a:r>
              <a:rPr lang="en-GB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”, </a:t>
            </a:r>
            <a:r>
              <a:rPr lang="en-GB">
                <a:highlight>
                  <a:srgbClr val="FFFFFF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/>
              </a:rPr>
              <a:t>2015 International Conference on Energy, Power and Environment: Towards Sustainable Growth (ICEPE)</a:t>
            </a:r>
            <a:endParaRPr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-GB" sz="1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 choosing the material for the robotic arm frame and its shape, the following factors were taken under consideration: 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-GB" sz="1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Cost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-GB" sz="1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Weight of robot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-GB" sz="1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Ease of manufacturing the parts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-GB" sz="1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Ease of assembly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-GB" sz="1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Strength and durability of the parts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-GB" sz="1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The basic requirements for efficient transmission of power of the robotic arm are: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-GB" sz="1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Small size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-GB" sz="1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Low weight and moment of inertia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-GB" sz="1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High effective stiffness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-GB" sz="1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Low energy losses 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-GB" sz="1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servo motors are used for rotating the arm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es logo.png" id="169" name="Google Shape;169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025" y="915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170" name="Google Shape;170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34125" y="2058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/>
        </p:nvSpPr>
        <p:spPr>
          <a:xfrm>
            <a:off x="6658375" y="44928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1"/>
          <p:cNvSpPr txBox="1"/>
          <p:nvPr/>
        </p:nvSpPr>
        <p:spPr>
          <a:xfrm>
            <a:off x="2978700" y="45688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1"/>
          <p:cNvSpPr txBox="1"/>
          <p:nvPr/>
        </p:nvSpPr>
        <p:spPr>
          <a:xfrm>
            <a:off x="311700" y="4568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17/03/2021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/>
        </p:nvSpPr>
        <p:spPr>
          <a:xfrm>
            <a:off x="271375" y="501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LITERATURE SURVEY</a:t>
            </a:r>
            <a:endParaRPr b="1" sz="2800">
              <a:solidFill>
                <a:srgbClr val="000000"/>
              </a:solidFill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427925" y="1312975"/>
            <a:ext cx="8520600" cy="3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ii) </a:t>
            </a:r>
            <a:r>
              <a:rPr lang="en-GB" sz="2000">
                <a:highlight>
                  <a:schemeClr val="lt1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Ana Riza F. Quiros</a:t>
            </a:r>
            <a:r>
              <a:rPr lang="en-GB" sz="20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GB" sz="2000">
                <a:highlight>
                  <a:schemeClr val="lt1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Alexander C. Abad</a:t>
            </a:r>
            <a:r>
              <a:rPr lang="en-GB" sz="20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GB" sz="2000">
                <a:highlight>
                  <a:schemeClr val="lt1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/>
              </a:rPr>
              <a:t>Elmer P. Dadios</a:t>
            </a:r>
            <a:r>
              <a:rPr lang="en-GB" sz="2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,”</a:t>
            </a:r>
            <a:r>
              <a:rPr b="1" lang="en-GB" sz="2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Object locator and collector robotic arm using artificial neural networks”, </a:t>
            </a:r>
            <a:r>
              <a:rPr lang="en-GB" sz="2000">
                <a:highlight>
                  <a:srgbClr val="FFFFFF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/>
              </a:rPr>
              <a:t>2015 International Conference on Humanoid, Nanotechnology, Information Technology,Communication and Control, Environment and Management (HNICEM)</a:t>
            </a:r>
            <a:endParaRPr b="1" sz="2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199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-GB" sz="1882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Model : ANN with 1 input layer,1 hidden layer and 1 output layer. The object's location will be fed as an input to the neural network. The neural network will process this data such that it will output a set of three angles at each joint angle of the robotic arm.</a:t>
            </a:r>
            <a:endParaRPr sz="1882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199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-GB" sz="1882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Performance : The performance is measured in terms of the mean squared error (MSE) for each epoch. MSE decreased as the number of epochs increased</a:t>
            </a:r>
            <a:endParaRPr sz="1882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199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-GB" sz="1882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Void : A camera focusing on an object of interest will capture an image and detect the mentioned object</a:t>
            </a:r>
            <a:endParaRPr sz="1882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es logo.png" id="180" name="Google Shape;180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025" y="915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181" name="Google Shape;181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34125" y="2058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/>
          <p:cNvSpPr txBox="1"/>
          <p:nvPr/>
        </p:nvSpPr>
        <p:spPr>
          <a:xfrm>
            <a:off x="6658375" y="44928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2"/>
          <p:cNvSpPr txBox="1"/>
          <p:nvPr/>
        </p:nvSpPr>
        <p:spPr>
          <a:xfrm>
            <a:off x="2978700" y="45688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2"/>
          <p:cNvSpPr txBox="1"/>
          <p:nvPr/>
        </p:nvSpPr>
        <p:spPr>
          <a:xfrm>
            <a:off x="311700" y="4568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17/03/2021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/>
        </p:nvSpPr>
        <p:spPr>
          <a:xfrm>
            <a:off x="271375" y="501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LITERATURE SURVEY</a:t>
            </a:r>
            <a:endParaRPr b="1" sz="2800">
              <a:solidFill>
                <a:srgbClr val="000000"/>
              </a:solidFill>
            </a:endParaRPr>
          </a:p>
        </p:txBody>
      </p:sp>
      <p:sp>
        <p:nvSpPr>
          <p:cNvPr id="190" name="Google Shape;190;p33"/>
          <p:cNvSpPr txBox="1"/>
          <p:nvPr/>
        </p:nvSpPr>
        <p:spPr>
          <a:xfrm>
            <a:off x="427925" y="1312975"/>
            <a:ext cx="8520600" cy="3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iii) Son Ngoc Truong Faculty of Electrical and Electronics Engineering HCMC University of Technology and Education,”</a:t>
            </a:r>
            <a:r>
              <a:rPr b="1" lang="en-GB" sz="17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 Low-cost Artificial Neural Network Model for Raspberry Pi</a:t>
            </a:r>
            <a:r>
              <a:rPr lang="en-GB" sz="17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Engineering, Technology &amp; Applied Science Research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Dataset: MNIST dataset for image recognition.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Method: A  complementary  binary  array  to  represent  the  signed synaptic weights was used.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Model: </a:t>
            </a: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3×3 kernels in each convolutional layer, followed by a Max pooling layer. The fully-connected layer was composed of two hidden layers of 1024 hidden nodes. The output layer had 10  neurons. Then, this model was deployed on Raspberry Pi board.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Accuracy:Recognition rate of 89%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Void:High power consumption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es logo.png" id="191" name="Google Shape;19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25" y="915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192" name="Google Shape;19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4125" y="2058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3"/>
          <p:cNvSpPr txBox="1"/>
          <p:nvPr/>
        </p:nvSpPr>
        <p:spPr>
          <a:xfrm>
            <a:off x="6658375" y="44928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3"/>
          <p:cNvSpPr txBox="1"/>
          <p:nvPr/>
        </p:nvSpPr>
        <p:spPr>
          <a:xfrm>
            <a:off x="2978700" y="45688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3"/>
          <p:cNvSpPr txBox="1"/>
          <p:nvPr/>
        </p:nvSpPr>
        <p:spPr>
          <a:xfrm>
            <a:off x="311700" y="4568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17/03/2021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DATASET</a:t>
            </a:r>
            <a:endParaRPr b="1"/>
          </a:p>
        </p:txBody>
      </p:sp>
      <p:pic>
        <p:nvPicPr>
          <p:cNvPr descr="pes logo.png" id="201" name="Google Shape;20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rajsekar\Pictures\ECE LOGO.jpg" id="202" name="Google Shape;20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228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/>
        </p:nvSpPr>
        <p:spPr>
          <a:xfrm>
            <a:off x="6407700" y="4568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671000" y="1304700"/>
            <a:ext cx="4648200" cy="3596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BCI Competition 2008 – Graz data set A 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 9 participants . 4 classes. Left hand,Right hand, Feet, Tongue.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22 EEG signals, 3 EOG signals(for eye movements)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Signals were sampled at 250Hz, and bandpass 0.5Hz and 100Hz,The sensitivity of the amplifier was set to 100μV. An additional 50 Hz notch filter was enabled to suppress line noise.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Files are in .gdf format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5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34"/>
          <p:cNvSpPr txBox="1"/>
          <p:nvPr/>
        </p:nvSpPr>
        <p:spPr>
          <a:xfrm>
            <a:off x="5874300" y="1368088"/>
            <a:ext cx="30000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Files in the dataset:</a:t>
            </a:r>
            <a:endParaRPr b="1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4288" y="1852763"/>
            <a:ext cx="250507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4"/>
          <p:cNvSpPr txBox="1"/>
          <p:nvPr/>
        </p:nvSpPr>
        <p:spPr>
          <a:xfrm>
            <a:off x="2978700" y="45688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Robotic Arm BCI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311700" y="4568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23/12/2020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